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/>
    <p:restoredTop sz="94606"/>
  </p:normalViewPr>
  <p:slideViewPr>
    <p:cSldViewPr snapToGrid="0" snapToObjects="1">
      <p:cViewPr varScale="1">
        <p:scale>
          <a:sx n="38" d="100"/>
          <a:sy n="38" d="100"/>
        </p:scale>
        <p:origin x="224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Motivation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0" name="Shape 20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initial/full model, # of favorites and presidency status were significant</a:t>
            </a:r>
          </a:p>
          <a:p>
            <a:r>
              <a:t>The model was reduced using backward elimination</a:t>
            </a:r>
          </a:p>
          <a:p>
            <a:r>
              <a:t>Presidency status was found to have an interaction with the daily minimum sentiment score</a:t>
            </a:r>
          </a:p>
          <a:p>
            <a:r>
              <a:t>The tweets made by Donald Trump during his presidency (when they are more negative) and they receive more “favorite” ratings show significance to a model predicting whether the stock market will have a 2-day increase or decrease in value.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5" name="Shape 2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different from the logistic regression model:</a:t>
            </a:r>
          </a:p>
          <a:p>
            <a:r>
              <a:t>did not incorporate the pre-presidency and post-presidency variable</a:t>
            </a:r>
          </a:p>
          <a:p>
            <a:endParaRPr/>
          </a:p>
          <a:p>
            <a:r>
              <a:t>Error rate on the test set is approximately 0.4, which is only slightly better than random guessing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大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Rectangle"/>
          <p:cNvSpPr/>
          <p:nvPr/>
        </p:nvSpPr>
        <p:spPr>
          <a:xfrm>
            <a:off x="-16748" y="12851488"/>
            <a:ext cx="24417495" cy="875110"/>
          </a:xfrm>
          <a:prstGeom prst="rect">
            <a:avLst/>
          </a:prstGeom>
          <a:solidFill>
            <a:srgbClr val="23232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9359">
              <a:defRPr sz="3800" b="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王大明"/>
          <p:cNvSpPr txBox="1"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71437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–王大明</a:t>
            </a:r>
          </a:p>
        </p:txBody>
      </p:sp>
      <p:sp>
        <p:nvSpPr>
          <p:cNvPr id="96" name="「在此輸入名言語錄。」"/>
          <p:cNvSpPr txBox="1">
            <a:spLocks noGrp="1"/>
          </p:cNvSpPr>
          <p:nvPr>
            <p:ph type="body" sz="quarter" idx="14"/>
          </p:nvPr>
        </p:nvSpPr>
        <p:spPr>
          <a:xfrm>
            <a:off x="4833937" y="5945187"/>
            <a:ext cx="14716126" cy="9683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6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「在此輸入名言語錄。」</a:t>
            </a:r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>
            <a:spLocks noGrp="1"/>
          </p:cNvSpPr>
          <p:nvPr>
            <p:ph type="pic" idx="13"/>
          </p:nvPr>
        </p:nvSpPr>
        <p:spPr>
          <a:xfrm>
            <a:off x="1712269" y="0"/>
            <a:ext cx="20959462" cy="1398389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>
            <a:spLocks noGrp="1"/>
          </p:cNvSpPr>
          <p:nvPr>
            <p:ph type="pic" sz="half" idx="13"/>
          </p:nvPr>
        </p:nvSpPr>
        <p:spPr>
          <a:xfrm>
            <a:off x="5329062" y="406546"/>
            <a:ext cx="13716003" cy="914876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833937" y="11465718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Text"/>
          <p:cNvSpPr txBox="1">
            <a:spLocks noGrp="1"/>
          </p:cNvSpPr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mage"/>
          <p:cNvSpPr>
            <a:spLocks noGrp="1"/>
          </p:cNvSpPr>
          <p:nvPr>
            <p:ph type="pic" idx="13"/>
          </p:nvPr>
        </p:nvSpPr>
        <p:spPr>
          <a:xfrm>
            <a:off x="6231433" y="863203"/>
            <a:ext cx="17439681" cy="1162645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Title Text"/>
          <p:cNvSpPr txBox="1"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6643687"/>
            <a:ext cx="7500938" cy="5786438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  <a:lvl2pPr marL="0" indent="0" algn="ctr">
              <a:spcBef>
                <a:spcPts val="0"/>
              </a:spcBef>
              <a:buSzTx/>
              <a:buNone/>
              <a:defRPr sz="5200"/>
            </a:lvl2pPr>
            <a:lvl3pPr marL="0" indent="0" algn="ctr">
              <a:spcBef>
                <a:spcPts val="0"/>
              </a:spcBef>
              <a:buSzTx/>
              <a:buNone/>
              <a:defRPr sz="5200"/>
            </a:lvl3pPr>
            <a:lvl4pPr marL="0" indent="0" algn="ctr">
              <a:spcBef>
                <a:spcPts val="0"/>
              </a:spcBef>
              <a:buSzTx/>
              <a:buNone/>
              <a:defRPr sz="5200"/>
            </a:lvl4pPr>
            <a:lvl5pPr marL="0" indent="0" algn="ctr">
              <a:spcBef>
                <a:spcPts val="0"/>
              </a:spcBef>
              <a:buSzTx/>
              <a:buNone/>
              <a:defRPr sz="5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Image"/>
          <p:cNvSpPr>
            <a:spLocks noGrp="1"/>
          </p:cNvSpPr>
          <p:nvPr>
            <p:ph type="pic" sz="half" idx="13"/>
          </p:nvPr>
        </p:nvSpPr>
        <p:spPr>
          <a:xfrm>
            <a:off x="8794253" y="3637358"/>
            <a:ext cx="13260587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387453" y="3643312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3076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>
            <a:spLocks noGrp="1"/>
          </p:cNvSpPr>
          <p:nvPr>
            <p:ph type="pic" sz="quarter" idx="13"/>
          </p:nvPr>
        </p:nvSpPr>
        <p:spPr>
          <a:xfrm>
            <a:off x="12442031" y="7072312"/>
            <a:ext cx="8514489" cy="567928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Image"/>
          <p:cNvSpPr>
            <a:spLocks noGrp="1"/>
          </p:cNvSpPr>
          <p:nvPr>
            <p:ph type="pic" sz="quarter" idx="14"/>
          </p:nvPr>
        </p:nvSpPr>
        <p:spPr>
          <a:xfrm>
            <a:off x="12192000" y="1250156"/>
            <a:ext cx="8251032" cy="55006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Image"/>
          <p:cNvSpPr>
            <a:spLocks noGrp="1"/>
          </p:cNvSpPr>
          <p:nvPr>
            <p:ph type="pic" idx="15"/>
          </p:nvPr>
        </p:nvSpPr>
        <p:spPr>
          <a:xfrm>
            <a:off x="-291704" y="1250156"/>
            <a:ext cx="16850321" cy="1123354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387453" y="357187"/>
            <a:ext cx="1560909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Rectangle"/>
          <p:cNvSpPr/>
          <p:nvPr/>
        </p:nvSpPr>
        <p:spPr>
          <a:xfrm>
            <a:off x="3048000" y="12876609"/>
            <a:ext cx="18305860" cy="875110"/>
          </a:xfrm>
          <a:prstGeom prst="rect">
            <a:avLst/>
          </a:prstGeom>
          <a:solidFill>
            <a:srgbClr val="232323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589359">
              <a:defRPr sz="3800" b="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4387453" y="3643312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2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11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055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500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944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389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833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278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7226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167187" marR="0" indent="-611187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45000"/>
        <a:buFontTx/>
        <a:buChar char="•"/>
        <a:tabLst/>
        <a:defRPr sz="44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1585" t="16849" r="8955" b="11118"/>
          <a:stretch>
            <a:fillRect/>
          </a:stretch>
        </p:blipFill>
        <p:spPr>
          <a:xfrm>
            <a:off x="4768729" y="3467504"/>
            <a:ext cx="14151841" cy="7216426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blurRad="635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129" name="Will Trump tweets affect daily stock prices?"/>
          <p:cNvSpPr txBox="1">
            <a:spLocks noGrp="1"/>
          </p:cNvSpPr>
          <p:nvPr>
            <p:ph type="ctrTitle"/>
          </p:nvPr>
        </p:nvSpPr>
        <p:spPr>
          <a:xfrm>
            <a:off x="2273928" y="1033859"/>
            <a:ext cx="19836143" cy="1420894"/>
          </a:xfrm>
          <a:prstGeom prst="rect">
            <a:avLst/>
          </a:prstGeom>
        </p:spPr>
        <p:txBody>
          <a:bodyPr/>
          <a:lstStyle/>
          <a:p>
            <a:pPr lvl="2" defTabSz="394334">
              <a:defRPr sz="7200"/>
            </a:pPr>
            <a:r>
              <a:rPr dirty="0"/>
              <a:t>Will Trump tweets affect daily stock prices?</a:t>
            </a:r>
          </a:p>
        </p:txBody>
      </p:sp>
      <p:sp>
        <p:nvSpPr>
          <p:cNvPr id="130" name="Group 14…"/>
          <p:cNvSpPr txBox="1"/>
          <p:nvPr/>
        </p:nvSpPr>
        <p:spPr>
          <a:xfrm>
            <a:off x="6093328" y="11288538"/>
            <a:ext cx="11502572" cy="17195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71421" tIns="171421" rIns="171421" bIns="171421" anchor="ctr">
            <a:spAutoFit/>
          </a:bodyPr>
          <a:lstStyle/>
          <a:p>
            <a:pPr defTabSz="2571750">
              <a:lnSpc>
                <a:spcPct val="90000"/>
              </a:lnSpc>
              <a:spcBef>
                <a:spcPts val="1300"/>
              </a:spcBef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t>Group 14</a:t>
            </a:r>
          </a:p>
          <a:p>
            <a:pPr defTabSz="2571750">
              <a:lnSpc>
                <a:spcPct val="90000"/>
              </a:lnSpc>
              <a:spcBef>
                <a:spcPts val="1300"/>
              </a:spcBef>
              <a:defRPr i="1">
                <a:latin typeface="Helvetica"/>
                <a:ea typeface="Helvetica"/>
                <a:cs typeface="Helvetica"/>
                <a:sym typeface="Helvetica"/>
              </a:defRPr>
            </a:pPr>
            <a:r>
              <a:t> Xiaolin Cao,</a:t>
            </a:r>
            <a:r>
              <a:rPr sz="1200">
                <a:latin typeface="Times"/>
                <a:ea typeface="Times"/>
                <a:cs typeface="Times"/>
                <a:sym typeface="Times"/>
              </a:rPr>
              <a:t> </a:t>
            </a:r>
            <a:r>
              <a:t>Ting-Wei Lin, Ming-Chen Lu, Suzy McTaggart</a:t>
            </a:r>
            <a:endParaRPr sz="1200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31" name="Source: FactSet"/>
          <p:cNvSpPr txBox="1"/>
          <p:nvPr/>
        </p:nvSpPr>
        <p:spPr>
          <a:xfrm>
            <a:off x="21322689" y="12994339"/>
            <a:ext cx="2795906" cy="5894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r">
              <a:defRPr sz="3000" b="0" i="1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Source: FactSet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hank you for listening"/>
          <p:cNvSpPr txBox="1"/>
          <p:nvPr/>
        </p:nvSpPr>
        <p:spPr>
          <a:xfrm>
            <a:off x="6562520" y="6176962"/>
            <a:ext cx="11258960" cy="1362076"/>
          </a:xfrm>
          <a:prstGeom prst="rect">
            <a:avLst/>
          </a:prstGeom>
          <a:ln w="12700">
            <a:miter lim="400000"/>
          </a:ln>
          <a:effectLst>
            <a:outerShdw blurRad="495300" rotWithShape="0">
              <a:srgbClr val="000000">
                <a:alpha val="75000"/>
              </a:srgbClr>
            </a:outerShdw>
            <a:reflection stA="0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 defTabSz="2571878">
              <a:defRPr sz="7000" b="0">
                <a:solidFill>
                  <a:srgbClr val="282828"/>
                </a:solidFill>
                <a:latin typeface="Lucida Calligraphy"/>
                <a:ea typeface="Lucida Calligraphy"/>
                <a:cs typeface="Lucida Calligraphy"/>
                <a:sym typeface="Lucida Calligraphy"/>
              </a:defRPr>
            </a:lvl1pPr>
          </a:lstStyle>
          <a:p>
            <a:r>
              <a:t>Thank you for listening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roup"/>
          <p:cNvGrpSpPr/>
          <p:nvPr/>
        </p:nvGrpSpPr>
        <p:grpSpPr>
          <a:xfrm rot="5390270" flipH="1">
            <a:off x="9646687" y="7130317"/>
            <a:ext cx="3309790" cy="3464412"/>
            <a:chOff x="-38099" y="0"/>
            <a:chExt cx="3309789" cy="3464410"/>
          </a:xfrm>
        </p:grpSpPr>
        <p:sp>
          <p:nvSpPr>
            <p:cNvPr id="159" name="Line"/>
            <p:cNvSpPr/>
            <p:nvPr/>
          </p:nvSpPr>
          <p:spPr>
            <a:xfrm flipV="1">
              <a:off x="1616794" y="1738906"/>
              <a:ext cx="1" cy="1725506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</a:ln>
            <a:effectLst>
              <a:outerShdw blurRad="63500" dist="25400" dir="3600000" rotWithShape="0">
                <a:srgbClr val="000000">
                  <a:alpha val="7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0" name="Line"/>
            <p:cNvSpPr/>
            <p:nvPr/>
          </p:nvSpPr>
          <p:spPr>
            <a:xfrm flipV="1">
              <a:off x="3207844" y="0"/>
              <a:ext cx="1" cy="1725505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</a:ln>
            <a:effectLst>
              <a:outerShdw blurRad="63500" dist="25400" dir="3600000" rotWithShape="0">
                <a:srgbClr val="000000">
                  <a:alpha val="7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1" name="Line"/>
            <p:cNvSpPr/>
            <p:nvPr/>
          </p:nvSpPr>
          <p:spPr>
            <a:xfrm flipV="1">
              <a:off x="7433" y="0"/>
              <a:ext cx="1" cy="1725505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</a:ln>
            <a:effectLst>
              <a:outerShdw blurRad="63500" dist="25400" dir="3600000" rotWithShape="0">
                <a:srgbClr val="000000">
                  <a:alpha val="7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2" name="Line Line" descr="Line Line"/>
            <p:cNvPicPr>
              <a:picLocks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38101" y="1685305"/>
              <a:ext cx="3309791" cy="76201"/>
            </a:xfrm>
            <a:prstGeom prst="rect">
              <a:avLst/>
            </a:prstGeom>
            <a:effectLst>
              <a:outerShdw blurRad="63500" dist="25400" dir="3600000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68" name="Group"/>
          <p:cNvGrpSpPr/>
          <p:nvPr/>
        </p:nvGrpSpPr>
        <p:grpSpPr>
          <a:xfrm>
            <a:off x="2853592" y="4796458"/>
            <a:ext cx="6086395" cy="2303328"/>
            <a:chOff x="-38099" y="0"/>
            <a:chExt cx="6086394" cy="2303326"/>
          </a:xfrm>
        </p:grpSpPr>
        <p:sp>
          <p:nvSpPr>
            <p:cNvPr id="164" name="Line"/>
            <p:cNvSpPr/>
            <p:nvPr/>
          </p:nvSpPr>
          <p:spPr>
            <a:xfrm flipV="1">
              <a:off x="3005097" y="1156118"/>
              <a:ext cx="1" cy="1147209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</a:ln>
            <a:effectLst>
              <a:outerShdw blurRad="63500" dist="25400" dir="3600000" rotWithShape="0">
                <a:srgbClr val="000000">
                  <a:alpha val="7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5" name="Line"/>
            <p:cNvSpPr/>
            <p:nvPr/>
          </p:nvSpPr>
          <p:spPr>
            <a:xfrm flipV="1">
              <a:off x="5962343" y="0"/>
              <a:ext cx="1" cy="1147209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</a:ln>
            <a:effectLst>
              <a:outerShdw blurRad="63500" dist="25400" dir="3600000" rotWithShape="0">
                <a:srgbClr val="000000">
                  <a:alpha val="7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6" name="Line"/>
            <p:cNvSpPr/>
            <p:nvPr/>
          </p:nvSpPr>
          <p:spPr>
            <a:xfrm flipV="1">
              <a:off x="13816" y="0"/>
              <a:ext cx="1" cy="1147209"/>
            </a:xfrm>
            <a:prstGeom prst="line">
              <a:avLst/>
            </a:prstGeom>
            <a:noFill/>
            <a:ln w="50800" cap="flat">
              <a:solidFill>
                <a:srgbClr val="5E5E5E"/>
              </a:solidFill>
              <a:prstDash val="solid"/>
              <a:miter lim="400000"/>
            </a:ln>
            <a:effectLst>
              <a:outerShdw blurRad="63500" dist="25400" dir="3600000" rotWithShape="0">
                <a:srgbClr val="000000">
                  <a:alpha val="7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pic>
          <p:nvPicPr>
            <p:cNvPr id="167" name="Line Line" descr="Line Line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38100" y="1107712"/>
              <a:ext cx="6086395" cy="76201"/>
            </a:xfrm>
            <a:prstGeom prst="rect">
              <a:avLst/>
            </a:prstGeom>
            <a:effectLst>
              <a:outerShdw blurRad="63500" dist="25400" dir="3600000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69" name="Dataset Overview"/>
          <p:cNvSpPr txBox="1"/>
          <p:nvPr/>
        </p:nvSpPr>
        <p:spPr>
          <a:xfrm>
            <a:off x="934843" y="696663"/>
            <a:ext cx="7799909" cy="1258615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Dataset Overview</a:t>
            </a:r>
          </a:p>
        </p:txBody>
      </p:sp>
      <p:sp>
        <p:nvSpPr>
          <p:cNvPr id="170" name="Trump Tweets"/>
          <p:cNvSpPr/>
          <p:nvPr/>
        </p:nvSpPr>
        <p:spPr>
          <a:xfrm>
            <a:off x="1067362" y="3641918"/>
            <a:ext cx="4274253" cy="1147209"/>
          </a:xfrm>
          <a:prstGeom prst="roundRect">
            <a:avLst>
              <a:gd name="adj" fmla="val 0"/>
            </a:avLst>
          </a:prstGeom>
          <a:solidFill>
            <a:srgbClr val="F4B35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Trump Tweets</a:t>
            </a:r>
          </a:p>
        </p:txBody>
      </p:sp>
      <p:sp>
        <p:nvSpPr>
          <p:cNvPr id="171" name="Daily Stock Price"/>
          <p:cNvSpPr/>
          <p:nvPr/>
        </p:nvSpPr>
        <p:spPr>
          <a:xfrm>
            <a:off x="6543714" y="3641918"/>
            <a:ext cx="4290444" cy="1147209"/>
          </a:xfrm>
          <a:prstGeom prst="roundRect">
            <a:avLst>
              <a:gd name="adj" fmla="val 0"/>
            </a:avLst>
          </a:prstGeom>
          <a:solidFill>
            <a:srgbClr val="A5BA7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4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Daily Stock Price</a:t>
            </a:r>
          </a:p>
        </p:txBody>
      </p:sp>
      <p:grpSp>
        <p:nvGrpSpPr>
          <p:cNvPr id="175" name="Group"/>
          <p:cNvGrpSpPr/>
          <p:nvPr/>
        </p:nvGrpSpPr>
        <p:grpSpPr>
          <a:xfrm>
            <a:off x="1869835" y="6475766"/>
            <a:ext cx="7799909" cy="6000746"/>
            <a:chOff x="0" y="0"/>
            <a:chExt cx="7799908" cy="6000744"/>
          </a:xfrm>
        </p:grpSpPr>
        <p:sp>
          <p:nvSpPr>
            <p:cNvPr id="172" name="Rounded Rectangle"/>
            <p:cNvSpPr/>
            <p:nvPr/>
          </p:nvSpPr>
          <p:spPr>
            <a:xfrm>
              <a:off x="0" y="52409"/>
              <a:ext cx="7799909" cy="5948336"/>
            </a:xfrm>
            <a:prstGeom prst="roundRect">
              <a:avLst>
                <a:gd name="adj" fmla="val 15000"/>
              </a:avLst>
            </a:prstGeom>
            <a:solidFill>
              <a:srgbClr val="E8E8E8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3" name="Data Frame"/>
            <p:cNvSpPr/>
            <p:nvPr/>
          </p:nvSpPr>
          <p:spPr>
            <a:xfrm>
              <a:off x="0" y="0"/>
              <a:ext cx="7799909" cy="1299602"/>
            </a:xfrm>
            <a:prstGeom prst="roundRect">
              <a:avLst>
                <a:gd name="adj" fmla="val 0"/>
              </a:avLst>
            </a:prstGeom>
            <a:solidFill>
              <a:srgbClr val="60CAAE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3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Data Frame</a:t>
              </a:r>
            </a:p>
          </p:txBody>
        </p:sp>
        <p:sp>
          <p:nvSpPr>
            <p:cNvPr id="174" name="Date: May 4th 2009 - Sep 20th 2019…"/>
            <p:cNvSpPr txBox="1"/>
            <p:nvPr/>
          </p:nvSpPr>
          <p:spPr>
            <a:xfrm>
              <a:off x="65938" y="1650519"/>
              <a:ext cx="7668032" cy="3915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/>
            <a:p>
              <a:pPr marL="444500" indent="-444500" algn="l">
                <a:spcBef>
                  <a:spcPts val="500"/>
                </a:spcBef>
                <a:buSzPct val="145000"/>
                <a:buChar char="•"/>
                <a:defRPr sz="3300" b="0"/>
              </a:pPr>
              <a:r>
                <a:t>Date: May 4th 2009 - Sep 20th 2019</a:t>
              </a:r>
            </a:p>
            <a:p>
              <a:pPr marL="444500" indent="-444500" algn="l">
                <a:spcBef>
                  <a:spcPts val="500"/>
                </a:spcBef>
                <a:buSzPct val="145000"/>
                <a:buChar char="•"/>
                <a:defRPr sz="3300" b="0"/>
              </a:pPr>
              <a:r>
                <a:t>Tweet content</a:t>
              </a:r>
            </a:p>
            <a:p>
              <a:pPr marL="444500" indent="-444500" algn="l">
                <a:spcBef>
                  <a:spcPts val="500"/>
                </a:spcBef>
                <a:buSzPct val="145000"/>
                <a:buChar char="•"/>
                <a:defRPr sz="3300" b="0"/>
              </a:pPr>
              <a:r>
                <a:t>Retweets</a:t>
              </a:r>
            </a:p>
            <a:p>
              <a:pPr marL="444500" indent="-444500" algn="l">
                <a:spcBef>
                  <a:spcPts val="500"/>
                </a:spcBef>
                <a:buSzPct val="145000"/>
                <a:buChar char="•"/>
                <a:defRPr sz="3300" b="0"/>
              </a:pPr>
              <a:r>
                <a:t>Favorites</a:t>
              </a:r>
            </a:p>
            <a:p>
              <a:pPr marL="444500" indent="-444500" algn="l">
                <a:spcBef>
                  <a:spcPts val="500"/>
                </a:spcBef>
                <a:buSzPct val="145000"/>
                <a:buChar char="•"/>
                <a:defRPr sz="3300" b="0"/>
              </a:pPr>
              <a:r>
                <a:t>Presidency status: None, Candidate, President</a:t>
              </a:r>
            </a:p>
            <a:p>
              <a:pPr marL="444500" indent="-444500" algn="l">
                <a:spcBef>
                  <a:spcPts val="500"/>
                </a:spcBef>
                <a:buSzPct val="145000"/>
                <a:buChar char="•"/>
                <a:defRPr sz="3300" b="0"/>
              </a:pPr>
              <a:r>
                <a:t>Stock Market indicator</a:t>
              </a:r>
            </a:p>
          </p:txBody>
        </p:sp>
      </p:grpSp>
      <p:sp>
        <p:nvSpPr>
          <p:cNvPr id="176" name="Labeling rise/fall of stock market"/>
          <p:cNvSpPr/>
          <p:nvPr/>
        </p:nvSpPr>
        <p:spPr>
          <a:xfrm>
            <a:off x="13039131" y="6574692"/>
            <a:ext cx="7073121" cy="1147209"/>
          </a:xfrm>
          <a:prstGeom prst="rect">
            <a:avLst/>
          </a:prstGeom>
          <a:solidFill>
            <a:srgbClr val="E8E8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Labeling rise/fall of stock market</a:t>
            </a:r>
          </a:p>
        </p:txBody>
      </p:sp>
      <p:sp>
        <p:nvSpPr>
          <p:cNvPr id="177" name="Text Preprocessing: split words, remove stopwords, compute sentiment score"/>
          <p:cNvSpPr/>
          <p:nvPr/>
        </p:nvSpPr>
        <p:spPr>
          <a:xfrm>
            <a:off x="13039131" y="9816681"/>
            <a:ext cx="8521987" cy="1147209"/>
          </a:xfrm>
          <a:prstGeom prst="rect">
            <a:avLst/>
          </a:prstGeom>
          <a:solidFill>
            <a:srgbClr val="E8E8E8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/>
          <a:lstStyle>
            <a:lvl1pPr>
              <a:defRPr sz="3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Text Preprocessing: split words, remove stopwords, compute sentiment score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EDA - Tweet Words"/>
          <p:cNvSpPr txBox="1"/>
          <p:nvPr/>
        </p:nvSpPr>
        <p:spPr>
          <a:xfrm>
            <a:off x="1239067" y="520817"/>
            <a:ext cx="8547990" cy="1258615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EDA - Tweet Words</a:t>
            </a:r>
          </a:p>
        </p:txBody>
      </p:sp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275" y="2991732"/>
            <a:ext cx="10951491" cy="10314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Histogram of SS.png" descr="Histogram of 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788519" y="4813832"/>
            <a:ext cx="12045947" cy="75114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EDA - S&amp;P Stock Price"/>
          <p:cNvSpPr txBox="1"/>
          <p:nvPr/>
        </p:nvSpPr>
        <p:spPr>
          <a:xfrm>
            <a:off x="812529" y="621301"/>
            <a:ext cx="10305416" cy="1258615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EDA - S&amp;P Stock Price </a:t>
            </a:r>
          </a:p>
        </p:txBody>
      </p:sp>
      <p:pic>
        <p:nvPicPr>
          <p:cNvPr id="184" name="Stock Market Change Dist.png" descr="Stock Market Change Dis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5526" y="3154096"/>
            <a:ext cx="10672948" cy="9072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EDA - Tweet Words"/>
          <p:cNvSpPr txBox="1"/>
          <p:nvPr/>
        </p:nvSpPr>
        <p:spPr>
          <a:xfrm>
            <a:off x="1239067" y="520817"/>
            <a:ext cx="8547990" cy="1258615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EDA - Tweet Words</a:t>
            </a:r>
          </a:p>
        </p:txBody>
      </p:sp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011" y="2239317"/>
            <a:ext cx="12462153" cy="106279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unnamed.png" descr="unnam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51987" y="2814624"/>
            <a:ext cx="5840036" cy="4984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unnamed-2.png" descr="unnamed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082295" y="2814624"/>
            <a:ext cx="5840035" cy="4984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unnamed-3.png" descr="unnamed-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418359" y="7746476"/>
            <a:ext cx="5707292" cy="4871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unnamed-4.png" descr="unnamed-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238498" y="7739169"/>
            <a:ext cx="5527629" cy="47179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Methods - Logistic Regression Modeling"/>
          <p:cNvSpPr txBox="1"/>
          <p:nvPr/>
        </p:nvSpPr>
        <p:spPr>
          <a:xfrm>
            <a:off x="937705" y="671542"/>
            <a:ext cx="17742053" cy="125861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Methods - Logistic Regression Modeling</a:t>
            </a:r>
          </a:p>
        </p:txBody>
      </p:sp>
      <p:sp>
        <p:nvSpPr>
          <p:cNvPr id="194" name="Model Selection…"/>
          <p:cNvSpPr txBox="1"/>
          <p:nvPr/>
        </p:nvSpPr>
        <p:spPr>
          <a:xfrm>
            <a:off x="1128963" y="4194674"/>
            <a:ext cx="20935896" cy="5979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spcBef>
                <a:spcPts val="1100"/>
              </a:spcBef>
              <a:buSzPct val="145000"/>
              <a:buChar char="•"/>
              <a:defRPr sz="5500"/>
            </a:pPr>
            <a:r>
              <a:t>Model Selection</a:t>
            </a:r>
          </a:p>
          <a:p>
            <a:pPr marL="889000" lvl="1" indent="-444500" algn="l">
              <a:spcBef>
                <a:spcPts val="1100"/>
              </a:spcBef>
              <a:buSzPct val="145000"/>
              <a:buChar char="•"/>
              <a:defRPr sz="5000" b="0"/>
            </a:pPr>
            <a:r>
              <a:t>Output variable dichotomized, Y is categorical</a:t>
            </a:r>
          </a:p>
          <a:p>
            <a:pPr marL="889000" lvl="1" indent="-444500" algn="l">
              <a:spcBef>
                <a:spcPts val="1100"/>
              </a:spcBef>
              <a:buSzPct val="145000"/>
              <a:buChar char="•"/>
              <a:defRPr sz="5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Logistic Regression</a:t>
            </a:r>
            <a:r>
              <a:t> makes fewer assumptions about the data compared to LDA, is robust to outliers and does not assume Gaussian Distribution</a:t>
            </a:r>
          </a:p>
          <a:p>
            <a:pPr marL="889000" lvl="1" indent="-444500" algn="l">
              <a:spcBef>
                <a:spcPts val="1100"/>
              </a:spcBef>
              <a:buSzPct val="145000"/>
              <a:buChar char="•"/>
              <a:defRPr sz="5000" b="0"/>
            </a:pPr>
            <a:r>
              <a:rPr>
                <a:solidFill>
                  <a:schemeClr val="accent1">
                    <a:lumOff val="-13575"/>
                  </a:schemeClr>
                </a:solidFill>
              </a:rPr>
              <a:t>Decision Tree Classifier</a:t>
            </a:r>
            <a:r>
              <a:t> can be used for prediction of discrete sets of values and can be tuned to a best fit for the data to be modeled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Methods - Logistic Regression Model"/>
          <p:cNvSpPr txBox="1"/>
          <p:nvPr/>
        </p:nvSpPr>
        <p:spPr>
          <a:xfrm>
            <a:off x="966182" y="847389"/>
            <a:ext cx="16418815" cy="1258615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7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Methods - Logistic Regression Model</a:t>
            </a:r>
          </a:p>
        </p:txBody>
      </p:sp>
      <p:pic>
        <p:nvPicPr>
          <p:cNvPr id="197" name="unnamed-5.png" descr="unnamed-5.png"/>
          <p:cNvPicPr>
            <a:picLocks noChangeAspect="1"/>
          </p:cNvPicPr>
          <p:nvPr/>
        </p:nvPicPr>
        <p:blipFill>
          <a:blip r:embed="rId3">
            <a:extLst/>
          </a:blip>
          <a:srcRect t="52683"/>
          <a:stretch>
            <a:fillRect/>
          </a:stretch>
        </p:blipFill>
        <p:spPr>
          <a:xfrm>
            <a:off x="12264757" y="3607267"/>
            <a:ext cx="11491453" cy="7249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unnamed-5.png" descr="unnamed-5.png"/>
          <p:cNvPicPr>
            <a:picLocks noChangeAspect="1"/>
          </p:cNvPicPr>
          <p:nvPr/>
        </p:nvPicPr>
        <p:blipFill>
          <a:blip r:embed="rId3">
            <a:extLst/>
          </a:blip>
          <a:srcRect b="47066"/>
          <a:stretch>
            <a:fillRect/>
          </a:stretch>
        </p:blipFill>
        <p:spPr>
          <a:xfrm>
            <a:off x="632780" y="3569639"/>
            <a:ext cx="11491323" cy="8110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Methods - Decision Tree Classifier"/>
          <p:cNvSpPr txBox="1"/>
          <p:nvPr/>
        </p:nvSpPr>
        <p:spPr>
          <a:xfrm>
            <a:off x="704897" y="545938"/>
            <a:ext cx="14992198" cy="1258615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Methods - Decision Tree Classifier</a:t>
            </a:r>
          </a:p>
        </p:txBody>
      </p:sp>
      <p:pic>
        <p:nvPicPr>
          <p:cNvPr id="203" name="image19.png" descr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21822" y="2208904"/>
            <a:ext cx="16592532" cy="11137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uture Improvement"/>
          <p:cNvSpPr txBox="1"/>
          <p:nvPr/>
        </p:nvSpPr>
        <p:spPr>
          <a:xfrm>
            <a:off x="1249255" y="1123718"/>
            <a:ext cx="8929549" cy="1258616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Future Improvement</a:t>
            </a:r>
          </a:p>
        </p:txBody>
      </p:sp>
      <p:sp>
        <p:nvSpPr>
          <p:cNvPr id="208" name="Incorporate the pre-presidency and post-presidency variable…"/>
          <p:cNvSpPr txBox="1"/>
          <p:nvPr/>
        </p:nvSpPr>
        <p:spPr>
          <a:xfrm>
            <a:off x="1724052" y="3563232"/>
            <a:ext cx="20935895" cy="3173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444500" indent="-444500" algn="l">
              <a:spcBef>
                <a:spcPts val="3000"/>
              </a:spcBef>
              <a:buSzPct val="145000"/>
              <a:buChar char="•"/>
              <a:defRPr sz="5000" b="0"/>
            </a:pPr>
            <a:r>
              <a:t>Incorporate the pre-presidency and post-presidency variable</a:t>
            </a:r>
          </a:p>
          <a:p>
            <a:pPr marL="444500" indent="-444500" algn="l">
              <a:spcBef>
                <a:spcPts val="3000"/>
              </a:spcBef>
              <a:buSzPct val="145000"/>
              <a:buChar char="•"/>
              <a:defRPr sz="5000" b="0"/>
            </a:pPr>
            <a:r>
              <a:t>Include text topics</a:t>
            </a:r>
          </a:p>
          <a:p>
            <a:pPr marL="444500" indent="-444500" algn="l">
              <a:spcBef>
                <a:spcPts val="3000"/>
              </a:spcBef>
              <a:buSzPct val="145000"/>
              <a:buChar char="•"/>
              <a:defRPr sz="5000" b="0"/>
            </a:pPr>
            <a:r>
              <a:t>Tune with different choices of parameters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Macintosh PowerPoint</Application>
  <PresentationFormat>Custom</PresentationFormat>
  <Paragraphs>40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Gill Sans</vt:lpstr>
      <vt:lpstr>Helvetica</vt:lpstr>
      <vt:lpstr>Helvetica Light</vt:lpstr>
      <vt:lpstr>Helvetica Neue</vt:lpstr>
      <vt:lpstr>Helvetica Neue Light</vt:lpstr>
      <vt:lpstr>Helvetica Neue Medium</vt:lpstr>
      <vt:lpstr>Helvetica Neue Thin</vt:lpstr>
      <vt:lpstr>Lucida Calligraphy</vt:lpstr>
      <vt:lpstr>Times</vt:lpstr>
      <vt:lpstr>White</vt:lpstr>
      <vt:lpstr>Will Trump tweets affect daily stock prices?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 Trump tweets affect daily stock prices?</dc:title>
  <cp:lastModifiedBy>Amy LU</cp:lastModifiedBy>
  <cp:revision>2</cp:revision>
  <dcterms:modified xsi:type="dcterms:W3CDTF">2020-04-15T03:08:51Z</dcterms:modified>
</cp:coreProperties>
</file>